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Roboto"/>
      <p:regular r:id="rId21"/>
      <p:bold r:id="rId22"/>
      <p:italic r:id="rId23"/>
      <p:boldItalic r:id="rId24"/>
    </p:embeddedFont>
    <p:embeddedFont>
      <p:font typeface="Lato"/>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19" Type="http://schemas.openxmlformats.org/officeDocument/2006/relationships/font" Target="fonts/Raleway-italic.fntdata"/><Relationship Id="rId18" Type="http://schemas.openxmlformats.org/officeDocument/2006/relationships/font" Target="fonts/Raleway-bold.fntdata"/></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6fa3c898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6fa3c8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32e0b7926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32e0b7926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c6fa3c898_0_7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c6fa3c898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32e0b7926c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232e0b7926c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32e0b7926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32e0b7926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32e0b7926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32e0b7926c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c6fa3c898_0_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c6fa3c898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c6fa3c898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c6fa3c89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80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This project aims to develop a trading strategy that uses technical analysis and risk management to identify potentially undervalued stocks and generate buy signals. </a:t>
            </a:r>
            <a:endParaRPr sz="1500">
              <a:solidFill>
                <a:srgbClr val="374151"/>
              </a:solidFill>
              <a:highlight>
                <a:srgbClr val="F7F7F8"/>
              </a:highlight>
              <a:latin typeface="Roboto"/>
              <a:ea typeface="Roboto"/>
              <a:cs typeface="Roboto"/>
              <a:sym typeface="Roboto"/>
            </a:endParaRPr>
          </a:p>
          <a:p>
            <a:pPr indent="-323850" lvl="0" marL="457200" rtl="0" algn="l">
              <a:lnSpc>
                <a:spcPct val="150000"/>
              </a:lnSpc>
              <a:spcBef>
                <a:spcPts val="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The strategy employs Bollinger Bands and Relative Strength Index (RSI) as indicators to generate buy signals and Average True Range (ATR) to set a trailing stop loss. The objective is to evaluate the effectiveness of the trading strategy and to identify potential improvements with Machine Learning Models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6fa3c898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a3c89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This project relates to fintech and machine learning by leveraging technical analysis to develop a trading strategy and using machine learning algorithms to evaluate its effectiveness.</a:t>
            </a:r>
            <a:endParaRPr sz="1500">
              <a:solidFill>
                <a:srgbClr val="374151"/>
              </a:solidFill>
              <a:highlight>
                <a:srgbClr val="F7F7F8"/>
              </a:highlight>
              <a:latin typeface="Roboto"/>
              <a:ea typeface="Roboto"/>
              <a:cs typeface="Roboto"/>
              <a:sym typeface="Roboto"/>
            </a:endParaRPr>
          </a:p>
          <a:p>
            <a:pPr indent="-323850" lvl="0" marL="457200" rtl="0" algn="l">
              <a:lnSpc>
                <a:spcPct val="115000"/>
              </a:lnSpc>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The project uses Python programming language and several libraries to collect and analyze data and train models.</a:t>
            </a:r>
            <a:endParaRPr sz="1500">
              <a:solidFill>
                <a:srgbClr val="374151"/>
              </a:solidFill>
              <a:highlight>
                <a:srgbClr val="F7F7F8"/>
              </a:highlight>
              <a:latin typeface="Roboto"/>
              <a:ea typeface="Roboto"/>
              <a:cs typeface="Roboto"/>
              <a:sym typeface="Roboto"/>
            </a:endParaRPr>
          </a:p>
          <a:p>
            <a:pPr indent="-323850" lvl="0" marL="457200" rtl="0" algn="l">
              <a:lnSpc>
                <a:spcPct val="115000"/>
              </a:lnSpc>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The project uses two machine learning models, namely Logistic Regression and Random Forest, to evaluate the trading Strategy's effectiveness. In the context of this project, using both models allows for a comparison of their performance and can provide insights into the strengths and weaknesses of each model.</a:t>
            </a:r>
            <a:endParaRPr sz="1500">
              <a:solidFill>
                <a:srgbClr val="374151"/>
              </a:solidFill>
              <a:highlight>
                <a:srgbClr val="F7F7F8"/>
              </a:highlight>
              <a:latin typeface="Roboto"/>
              <a:ea typeface="Roboto"/>
              <a:cs typeface="Roboto"/>
              <a:sym typeface="Roboto"/>
            </a:endParaRPr>
          </a:p>
          <a:p>
            <a:pPr indent="0" lvl="0" marL="0" rtl="0" algn="l">
              <a:spcBef>
                <a:spcPts val="120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c6fa3c898_0_6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c6fa3c89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rgbClr val="374151"/>
              </a:buClr>
              <a:buSzPts val="1300"/>
              <a:buFont typeface="Roboto"/>
              <a:buChar char="●"/>
            </a:pPr>
            <a:r>
              <a:rPr lang="en" sz="1300">
                <a:solidFill>
                  <a:schemeClr val="dk1"/>
                </a:solidFill>
                <a:latin typeface="Lato"/>
                <a:ea typeface="Lato"/>
                <a:cs typeface="Lato"/>
                <a:sym typeface="Lato"/>
              </a:rPr>
              <a:t>The source of data for this project is the Alpaca API, which provides historical stock data for the specified ticker. We chose this data source because it is reliable and provides up-to-date data that can be used for trading purposes.</a:t>
            </a:r>
            <a:endParaRPr sz="1300">
              <a:solidFill>
                <a:schemeClr val="dk1"/>
              </a:solidFill>
              <a:latin typeface="Lato"/>
              <a:ea typeface="Lato"/>
              <a:cs typeface="Lato"/>
              <a:sym typeface="Lato"/>
            </a:endParaRPr>
          </a:p>
          <a:p>
            <a:pPr indent="-311150" lvl="0" marL="457200" rtl="0" algn="l">
              <a:lnSpc>
                <a:spcPct val="115000"/>
              </a:lnSpc>
              <a:spcBef>
                <a:spcPts val="0"/>
              </a:spcBef>
              <a:spcAft>
                <a:spcPts val="0"/>
              </a:spcAft>
              <a:buClr>
                <a:srgbClr val="374151"/>
              </a:buClr>
              <a:buSzPts val="1300"/>
              <a:buFont typeface="Roboto"/>
              <a:buChar char="●"/>
            </a:pPr>
            <a:r>
              <a:rPr lang="en" sz="1300">
                <a:solidFill>
                  <a:schemeClr val="dk1"/>
                </a:solidFill>
                <a:latin typeface="Lato"/>
                <a:ea typeface="Lato"/>
                <a:cs typeface="Lato"/>
                <a:sym typeface="Lato"/>
              </a:rPr>
              <a:t>Next, the necessary technical indicators (Bollinger Bands, RSI, and ATR) were calculated using the Finta library. These indicators were used to generate buy signals and set the trailing stop loss as part of the trading strategy.</a:t>
            </a:r>
            <a:endParaRPr sz="1300">
              <a:solidFill>
                <a:schemeClr val="dk1"/>
              </a:solidFill>
              <a:latin typeface="Lato"/>
              <a:ea typeface="Lato"/>
              <a:cs typeface="Lato"/>
              <a:sym typeface="Lato"/>
            </a:endParaRPr>
          </a:p>
          <a:p>
            <a:pPr indent="-311150" lvl="0" marL="457200" rtl="0" algn="l">
              <a:lnSpc>
                <a:spcPct val="115000"/>
              </a:lnSpc>
              <a:spcBef>
                <a:spcPts val="0"/>
              </a:spcBef>
              <a:spcAft>
                <a:spcPts val="0"/>
              </a:spcAft>
              <a:buClr>
                <a:srgbClr val="374151"/>
              </a:buClr>
              <a:buSzPts val="1300"/>
              <a:buFont typeface="Roboto"/>
              <a:buChar char="●"/>
            </a:pPr>
            <a:r>
              <a:rPr lang="en" sz="1300">
                <a:solidFill>
                  <a:schemeClr val="dk1"/>
                </a:solidFill>
                <a:latin typeface="Lato"/>
                <a:ea typeface="Lato"/>
                <a:cs typeface="Lato"/>
                <a:sym typeface="Lato"/>
              </a:rPr>
              <a:t>Finally, the data was split into training and testing sets using the train_test_split function from scikit-learn. The training set was used to fit the machine learning models (Logistic Regression and Random Forest), while the testing set was used to evaluate the performance of the models.</a:t>
            </a:r>
            <a:endParaRPr sz="1300">
              <a:solidFill>
                <a:schemeClr val="dk1"/>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232e0b7926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232e0b7926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1064175" y="1371375"/>
            <a:ext cx="78792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Trading Bot</a:t>
            </a:r>
            <a:br>
              <a:rPr lang="en"/>
            </a:br>
            <a:r>
              <a:rPr lang="en"/>
              <a:t>(Stop Loss)ing money</a:t>
            </a:r>
            <a:endParaRPr/>
          </a:p>
        </p:txBody>
      </p:sp>
      <p:sp>
        <p:nvSpPr>
          <p:cNvPr id="73" name="Google Shape;73;p13"/>
          <p:cNvSpPr txBox="1"/>
          <p:nvPr>
            <p:ph idx="1" type="subTitle"/>
          </p:nvPr>
        </p:nvSpPr>
        <p:spPr>
          <a:xfrm>
            <a:off x="2173567" y="2913375"/>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Antonio Garza, Mike Hobbs, Ezra Hsiao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2"/>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Result &amp; Conclusion</a:t>
            </a:r>
            <a:endParaRPr/>
          </a:p>
        </p:txBody>
      </p:sp>
      <p:sp>
        <p:nvSpPr>
          <p:cNvPr id="155" name="Google Shape;155;p22"/>
          <p:cNvSpPr txBox="1"/>
          <p:nvPr>
            <p:ph idx="1" type="body"/>
          </p:nvPr>
        </p:nvSpPr>
        <p:spPr>
          <a:xfrm>
            <a:off x="2400262" y="1586326"/>
            <a:ext cx="6321600" cy="300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Team Goal:</a:t>
            </a:r>
            <a:endParaRPr/>
          </a:p>
          <a:p>
            <a:pPr indent="0" lvl="0" marL="0" rtl="0" algn="l">
              <a:spcBef>
                <a:spcPts val="1600"/>
              </a:spcBef>
              <a:spcAft>
                <a:spcPts val="0"/>
              </a:spcAft>
              <a:buNone/>
            </a:pPr>
            <a:r>
              <a:rPr lang="en"/>
              <a:t>To create a Trading bot and </a:t>
            </a:r>
            <a:r>
              <a:rPr lang="en"/>
              <a:t>measure</a:t>
            </a:r>
            <a:r>
              <a:rPr lang="en"/>
              <a:t> results…</a:t>
            </a:r>
            <a:br>
              <a:rPr lang="en"/>
            </a:br>
            <a:br>
              <a:rPr lang="en"/>
            </a:br>
            <a:r>
              <a:rPr b="1" lang="en"/>
              <a:t>Half win, created analysis on stock trading strategies.</a:t>
            </a:r>
            <a:endParaRPr b="1"/>
          </a:p>
          <a:p>
            <a:pPr indent="0" lvl="0" marL="0" rtl="0" algn="l">
              <a:spcBef>
                <a:spcPts val="1600"/>
              </a:spcBef>
              <a:spcAft>
                <a:spcPts val="0"/>
              </a:spcAft>
              <a:buNone/>
            </a:pPr>
            <a:r>
              <a:t/>
            </a:r>
            <a:endParaRPr/>
          </a:p>
          <a:p>
            <a:pPr indent="0" lvl="0" marL="0" rtl="0" algn="l">
              <a:spcBef>
                <a:spcPts val="1600"/>
              </a:spcBef>
              <a:spcAft>
                <a:spcPts val="0"/>
              </a:spcAft>
              <a:buNone/>
            </a:pPr>
            <a:r>
              <a:t/>
            </a:r>
            <a:endParaRPr b="1" sz="2900"/>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265500" y="1912650"/>
            <a:ext cx="4045200" cy="131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Whats next for Trading Bot</a:t>
            </a:r>
            <a:endParaRPr/>
          </a:p>
          <a:p>
            <a:pPr indent="0" lvl="0" marL="0" rtl="0" algn="ctr">
              <a:spcBef>
                <a:spcPts val="0"/>
              </a:spcBef>
              <a:spcAft>
                <a:spcPts val="0"/>
              </a:spcAft>
              <a:buNone/>
            </a:pPr>
            <a:r>
              <a:rPr lang="en" sz="5500"/>
              <a:t>?</a:t>
            </a:r>
            <a:endParaRPr sz="5500"/>
          </a:p>
        </p:txBody>
      </p:sp>
      <p:sp>
        <p:nvSpPr>
          <p:cNvPr id="161" name="Google Shape;161;p23"/>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AutoNum type="arabicPeriod"/>
            </a:pPr>
            <a:r>
              <a:rPr lang="en"/>
              <a:t>Antonio</a:t>
            </a:r>
            <a:endParaRPr/>
          </a:p>
          <a:p>
            <a:pPr indent="-342900" lvl="0" marL="457200" rtl="0" algn="l">
              <a:spcBef>
                <a:spcPts val="1600"/>
              </a:spcBef>
              <a:spcAft>
                <a:spcPts val="0"/>
              </a:spcAft>
              <a:buSzPts val="1800"/>
              <a:buAutoNum type="arabicPeriod"/>
            </a:pPr>
            <a:r>
              <a:rPr lang="en"/>
              <a:t>Ezra</a:t>
            </a:r>
            <a:endParaRPr/>
          </a:p>
          <a:p>
            <a:pPr indent="-342900" lvl="0" marL="457200" rtl="0" algn="l">
              <a:spcBef>
                <a:spcPts val="1600"/>
              </a:spcBef>
              <a:spcAft>
                <a:spcPts val="1600"/>
              </a:spcAft>
              <a:buSzPts val="1800"/>
              <a:buAutoNum type="arabicPeriod"/>
            </a:pPr>
            <a:r>
              <a:rPr lang="en"/>
              <a:t>Mike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9" name="Google Shape;79;p14"/>
          <p:cNvPicPr preferRelativeResize="0"/>
          <p:nvPr/>
        </p:nvPicPr>
        <p:blipFill>
          <a:blip r:embed="rId3">
            <a:alphaModFix/>
          </a:blip>
          <a:stretch>
            <a:fillRect/>
          </a:stretch>
        </p:blipFill>
        <p:spPr>
          <a:xfrm>
            <a:off x="0" y="8"/>
            <a:ext cx="9144000" cy="484666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Trades!</a:t>
            </a:r>
            <a:endParaRPr/>
          </a:p>
        </p:txBody>
      </p:sp>
      <p:pic>
        <p:nvPicPr>
          <p:cNvPr id="85" name="Google Shape;85;p15"/>
          <p:cNvPicPr preferRelativeResize="0"/>
          <p:nvPr/>
        </p:nvPicPr>
        <p:blipFill>
          <a:blip r:embed="rId3">
            <a:alphaModFix/>
          </a:blip>
          <a:stretch>
            <a:fillRect/>
          </a:stretch>
        </p:blipFill>
        <p:spPr>
          <a:xfrm>
            <a:off x="0" y="0"/>
            <a:ext cx="7910300" cy="4305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6"/>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GOLD Graph!</a:t>
            </a:r>
            <a:endParaRPr/>
          </a:p>
        </p:txBody>
      </p:sp>
      <p:pic>
        <p:nvPicPr>
          <p:cNvPr id="91" name="Google Shape;91;p16"/>
          <p:cNvPicPr preferRelativeResize="0"/>
          <p:nvPr/>
        </p:nvPicPr>
        <p:blipFill>
          <a:blip r:embed="rId3">
            <a:alphaModFix/>
          </a:blip>
          <a:stretch>
            <a:fillRect/>
          </a:stretch>
        </p:blipFill>
        <p:spPr>
          <a:xfrm>
            <a:off x="0" y="0"/>
            <a:ext cx="7375724" cy="4148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descr="Background pointer shape in timeline graphic" id="96" name="Google Shape;96;p17"/>
          <p:cNvSpPr/>
          <p:nvPr/>
        </p:nvSpPr>
        <p:spPr>
          <a:xfrm>
            <a:off x="340934" y="2199000"/>
            <a:ext cx="1872300" cy="7455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97" name="Google Shape;97;p17"/>
          <p:cNvSpPr txBox="1"/>
          <p:nvPr>
            <p:ph idx="4294967295" type="body"/>
          </p:nvPr>
        </p:nvSpPr>
        <p:spPr>
          <a:xfrm>
            <a:off x="340923" y="2336550"/>
            <a:ext cx="14556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Imports            &amp; API</a:t>
            </a:r>
            <a:endParaRPr b="1" sz="1600">
              <a:solidFill>
                <a:schemeClr val="lt1"/>
              </a:solidFill>
            </a:endParaRPr>
          </a:p>
        </p:txBody>
      </p:sp>
      <p:grpSp>
        <p:nvGrpSpPr>
          <p:cNvPr id="98" name="Google Shape;98;p17"/>
          <p:cNvGrpSpPr/>
          <p:nvPr/>
        </p:nvGrpSpPr>
        <p:grpSpPr>
          <a:xfrm>
            <a:off x="969270" y="1610215"/>
            <a:ext cx="198900" cy="593656"/>
            <a:chOff x="777447" y="1610215"/>
            <a:chExt cx="198900" cy="593656"/>
          </a:xfrm>
        </p:grpSpPr>
        <p:cxnSp>
          <p:nvCxnSpPr>
            <p:cNvPr id="99" name="Google Shape;99;p17"/>
            <p:cNvCxnSpPr/>
            <p:nvPr/>
          </p:nvCxnSpPr>
          <p:spPr>
            <a:xfrm>
              <a:off x="876909" y="1649171"/>
              <a:ext cx="0" cy="554700"/>
            </a:xfrm>
            <a:prstGeom prst="straightConnector1">
              <a:avLst/>
            </a:prstGeom>
            <a:noFill/>
            <a:ln cap="flat" cmpd="sng" w="9525">
              <a:solidFill>
                <a:schemeClr val="dk2"/>
              </a:solidFill>
              <a:prstDash val="solid"/>
              <a:round/>
              <a:headEnd len="sm" w="sm" type="none"/>
              <a:tailEnd len="sm" w="sm" type="none"/>
            </a:ln>
          </p:spPr>
        </p:cxnSp>
        <p:sp>
          <p:nvSpPr>
            <p:cNvPr id="100" name="Google Shape;100;p17"/>
            <p:cNvSpPr/>
            <p:nvPr/>
          </p:nvSpPr>
          <p:spPr>
            <a:xfrm>
              <a:off x="777447"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 name="Google Shape;101;p17"/>
          <p:cNvSpPr txBox="1"/>
          <p:nvPr>
            <p:ph idx="4294967295" type="body"/>
          </p:nvPr>
        </p:nvSpPr>
        <p:spPr>
          <a:xfrm>
            <a:off x="318375" y="385667"/>
            <a:ext cx="2242800" cy="906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b="1" lang="en" sz="1200"/>
              <a:t>Pandas, Numpy</a:t>
            </a:r>
            <a:endParaRPr b="1" sz="1200"/>
          </a:p>
          <a:p>
            <a:pPr indent="-304800" lvl="0" marL="457200" rtl="0" algn="l">
              <a:spcBef>
                <a:spcPts val="0"/>
              </a:spcBef>
              <a:spcAft>
                <a:spcPts val="0"/>
              </a:spcAft>
              <a:buSzPts val="1200"/>
              <a:buChar char="●"/>
            </a:pPr>
            <a:r>
              <a:rPr b="1" lang="en" sz="1200"/>
              <a:t> Finta, Sklearn</a:t>
            </a:r>
            <a:endParaRPr b="1" sz="1200"/>
          </a:p>
          <a:p>
            <a:pPr indent="-304800" lvl="0" marL="457200" rtl="0" algn="l">
              <a:spcBef>
                <a:spcPts val="0"/>
              </a:spcBef>
              <a:spcAft>
                <a:spcPts val="0"/>
              </a:spcAft>
              <a:buSzPts val="1200"/>
              <a:buChar char="●"/>
            </a:pPr>
            <a:r>
              <a:rPr b="1" lang="en" sz="1200"/>
              <a:t>Alpaca_trade_api</a:t>
            </a:r>
            <a:endParaRPr b="1" sz="1200"/>
          </a:p>
          <a:p>
            <a:pPr indent="-304800" lvl="0" marL="457200" rtl="0" algn="l">
              <a:spcBef>
                <a:spcPts val="0"/>
              </a:spcBef>
              <a:spcAft>
                <a:spcPts val="0"/>
              </a:spcAft>
              <a:buSzPts val="1200"/>
              <a:buChar char="●"/>
            </a:pPr>
            <a:r>
              <a:rPr b="1" lang="en" sz="1200"/>
              <a:t> IPython</a:t>
            </a:r>
            <a:endParaRPr b="1" sz="1200"/>
          </a:p>
        </p:txBody>
      </p:sp>
      <p:sp>
        <p:nvSpPr>
          <p:cNvPr descr="Background pointer shape in timeline graphic" id="102" name="Google Shape;102;p17"/>
          <p:cNvSpPr/>
          <p:nvPr/>
        </p:nvSpPr>
        <p:spPr>
          <a:xfrm>
            <a:off x="1817054"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03" name="Google Shape;103;p17"/>
          <p:cNvSpPr txBox="1"/>
          <p:nvPr>
            <p:ph idx="4294967295" type="body"/>
          </p:nvPr>
        </p:nvSpPr>
        <p:spPr>
          <a:xfrm>
            <a:off x="2126317"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Data Cleaning</a:t>
            </a:r>
            <a:endParaRPr b="1" sz="1600">
              <a:solidFill>
                <a:schemeClr val="lt1"/>
              </a:solidFill>
            </a:endParaRPr>
          </a:p>
        </p:txBody>
      </p:sp>
      <p:grpSp>
        <p:nvGrpSpPr>
          <p:cNvPr id="104" name="Google Shape;104;p17"/>
          <p:cNvGrpSpPr/>
          <p:nvPr/>
        </p:nvGrpSpPr>
        <p:grpSpPr>
          <a:xfrm>
            <a:off x="2684632" y="2938958"/>
            <a:ext cx="198900" cy="593656"/>
            <a:chOff x="2223534" y="2938958"/>
            <a:chExt cx="198900" cy="593656"/>
          </a:xfrm>
        </p:grpSpPr>
        <p:cxnSp>
          <p:nvCxnSpPr>
            <p:cNvPr id="105" name="Google Shape;105;p17"/>
            <p:cNvCxnSpPr/>
            <p:nvPr/>
          </p:nvCxnSpPr>
          <p:spPr>
            <a:xfrm rot="10800000">
              <a:off x="2322997" y="2938958"/>
              <a:ext cx="0" cy="554700"/>
            </a:xfrm>
            <a:prstGeom prst="straightConnector1">
              <a:avLst/>
            </a:prstGeom>
            <a:noFill/>
            <a:ln cap="flat" cmpd="sng" w="9525">
              <a:solidFill>
                <a:schemeClr val="dk2"/>
              </a:solidFill>
              <a:prstDash val="solid"/>
              <a:round/>
              <a:headEnd len="sm" w="sm" type="none"/>
              <a:tailEnd len="sm" w="sm" type="none"/>
            </a:ln>
          </p:spPr>
        </p:cxnSp>
        <p:sp>
          <p:nvSpPr>
            <p:cNvPr id="106" name="Google Shape;106;p17"/>
            <p:cNvSpPr/>
            <p:nvPr/>
          </p:nvSpPr>
          <p:spPr>
            <a:xfrm flipH="1" rot="10800000">
              <a:off x="2223534"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17"/>
          <p:cNvSpPr txBox="1"/>
          <p:nvPr>
            <p:ph idx="4294967295" type="body"/>
          </p:nvPr>
        </p:nvSpPr>
        <p:spPr>
          <a:xfrm>
            <a:off x="1244337" y="3757725"/>
            <a:ext cx="2242800" cy="906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b="1" lang="en" sz="1200"/>
              <a:t>Def (get_stock_data)</a:t>
            </a:r>
            <a:endParaRPr b="1" sz="1200"/>
          </a:p>
          <a:p>
            <a:pPr indent="-304800" lvl="0" marL="457200" rtl="0" algn="l">
              <a:spcBef>
                <a:spcPts val="0"/>
              </a:spcBef>
              <a:spcAft>
                <a:spcPts val="0"/>
              </a:spcAft>
              <a:buSzPts val="1200"/>
              <a:buChar char="●"/>
            </a:pPr>
            <a:r>
              <a:rPr b="1" lang="en" sz="1200"/>
              <a:t> Matching to Finta library Parameters</a:t>
            </a:r>
            <a:endParaRPr b="1" sz="1200"/>
          </a:p>
          <a:p>
            <a:pPr indent="-304800" lvl="0" marL="457200" rtl="0" algn="l">
              <a:spcBef>
                <a:spcPts val="0"/>
              </a:spcBef>
              <a:spcAft>
                <a:spcPts val="0"/>
              </a:spcAft>
              <a:buSzPts val="1200"/>
              <a:buChar char="●"/>
            </a:pPr>
            <a:r>
              <a:rPr b="1" lang="en" sz="1200"/>
              <a:t> </a:t>
            </a:r>
            <a:r>
              <a:rPr b="1" lang="en" sz="1200"/>
              <a:t>Bollinger Bands</a:t>
            </a:r>
            <a:endParaRPr b="1" sz="1200"/>
          </a:p>
          <a:p>
            <a:pPr indent="-304800" lvl="0" marL="457200" rtl="0" algn="l">
              <a:spcBef>
                <a:spcPts val="0"/>
              </a:spcBef>
              <a:spcAft>
                <a:spcPts val="0"/>
              </a:spcAft>
              <a:buSzPts val="1200"/>
              <a:buChar char="●"/>
            </a:pPr>
            <a:r>
              <a:rPr b="1" lang="en" sz="1200"/>
              <a:t> RSI</a:t>
            </a:r>
            <a:endParaRPr b="1" sz="1200"/>
          </a:p>
        </p:txBody>
      </p:sp>
      <p:sp>
        <p:nvSpPr>
          <p:cNvPr descr="Background pointer shape in timeline graphic" id="108" name="Google Shape;108;p17"/>
          <p:cNvSpPr/>
          <p:nvPr/>
        </p:nvSpPr>
        <p:spPr>
          <a:xfrm>
            <a:off x="347197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09" name="Google Shape;109;p17"/>
          <p:cNvSpPr txBox="1"/>
          <p:nvPr>
            <p:ph idx="4294967295" type="body"/>
          </p:nvPr>
        </p:nvSpPr>
        <p:spPr>
          <a:xfrm>
            <a:off x="3767755"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Trading Signals</a:t>
            </a:r>
            <a:endParaRPr b="1" sz="1600">
              <a:solidFill>
                <a:schemeClr val="lt1"/>
              </a:solidFill>
            </a:endParaRPr>
          </a:p>
        </p:txBody>
      </p:sp>
      <p:grpSp>
        <p:nvGrpSpPr>
          <p:cNvPr id="110" name="Google Shape;110;p17"/>
          <p:cNvGrpSpPr/>
          <p:nvPr/>
        </p:nvGrpSpPr>
        <p:grpSpPr>
          <a:xfrm>
            <a:off x="4319545" y="1610215"/>
            <a:ext cx="198900" cy="593656"/>
            <a:chOff x="3918084" y="1610215"/>
            <a:chExt cx="198900" cy="593656"/>
          </a:xfrm>
        </p:grpSpPr>
        <p:cxnSp>
          <p:nvCxnSpPr>
            <p:cNvPr id="111" name="Google Shape;111;p17"/>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112" name="Google Shape;112;p17"/>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7"/>
          <p:cNvSpPr txBox="1"/>
          <p:nvPr>
            <p:ph idx="4294967295" type="body"/>
          </p:nvPr>
        </p:nvSpPr>
        <p:spPr>
          <a:xfrm>
            <a:off x="3304094" y="385667"/>
            <a:ext cx="2242800" cy="906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b="1" lang="en" sz="1200"/>
              <a:t>Trading Parameters in Data</a:t>
            </a:r>
            <a:endParaRPr b="1" sz="1200"/>
          </a:p>
          <a:p>
            <a:pPr indent="-304800" lvl="0" marL="457200" rtl="0" algn="l">
              <a:spcBef>
                <a:spcPts val="0"/>
              </a:spcBef>
              <a:spcAft>
                <a:spcPts val="0"/>
              </a:spcAft>
              <a:buSzPts val="1200"/>
              <a:buChar char="●"/>
            </a:pPr>
            <a:r>
              <a:rPr b="1" lang="en" sz="1200"/>
              <a:t>  ATR(Average True Range)</a:t>
            </a:r>
            <a:endParaRPr b="1" sz="1200"/>
          </a:p>
        </p:txBody>
      </p:sp>
      <p:sp>
        <p:nvSpPr>
          <p:cNvPr descr="Background pointer shape in timeline graphic" id="114" name="Google Shape;114;p17"/>
          <p:cNvSpPr/>
          <p:nvPr/>
        </p:nvSpPr>
        <p:spPr>
          <a:xfrm>
            <a:off x="512689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15" name="Google Shape;115;p17"/>
          <p:cNvSpPr txBox="1"/>
          <p:nvPr>
            <p:ph idx="4294967295" type="body"/>
          </p:nvPr>
        </p:nvSpPr>
        <p:spPr>
          <a:xfrm>
            <a:off x="5416699"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Machine Learning Results</a:t>
            </a:r>
            <a:endParaRPr b="1" sz="1600">
              <a:solidFill>
                <a:schemeClr val="lt1"/>
              </a:solidFill>
            </a:endParaRPr>
          </a:p>
        </p:txBody>
      </p:sp>
      <p:sp>
        <p:nvSpPr>
          <p:cNvPr id="116" name="Google Shape;116;p17"/>
          <p:cNvSpPr txBox="1"/>
          <p:nvPr>
            <p:ph idx="4294967295" type="body"/>
          </p:nvPr>
        </p:nvSpPr>
        <p:spPr>
          <a:xfrm>
            <a:off x="5126898" y="2938950"/>
            <a:ext cx="4444800" cy="2068800"/>
          </a:xfrm>
          <a:prstGeom prst="rect">
            <a:avLst/>
          </a:prstGeom>
        </p:spPr>
        <p:txBody>
          <a:bodyPr anchorCtr="0" anchor="t" bIns="91425" lIns="91425" spcFirstLastPara="1" rIns="91425" wrap="square" tIns="91425">
            <a:spAutoFit/>
          </a:bodyPr>
          <a:lstStyle/>
          <a:p>
            <a:pPr indent="-304800" lvl="0" marL="457200" rtl="0" algn="l">
              <a:spcBef>
                <a:spcPts val="0"/>
              </a:spcBef>
              <a:spcAft>
                <a:spcPts val="0"/>
              </a:spcAft>
              <a:buSzPts val="1200"/>
              <a:buAutoNum type="arabicPeriod"/>
            </a:pPr>
            <a:r>
              <a:rPr b="1" lang="en" sz="1200"/>
              <a:t>Logistic</a:t>
            </a:r>
            <a:r>
              <a:rPr b="1" lang="en" sz="1200"/>
              <a:t> Regression Model</a:t>
            </a:r>
            <a:endParaRPr b="1" sz="1200"/>
          </a:p>
          <a:p>
            <a:pPr indent="-304800" lvl="0" marL="457200" rtl="0" algn="l">
              <a:spcBef>
                <a:spcPts val="0"/>
              </a:spcBef>
              <a:spcAft>
                <a:spcPts val="0"/>
              </a:spcAft>
              <a:buSzPts val="1200"/>
              <a:buAutoNum type="arabicPeriod"/>
            </a:pPr>
            <a:r>
              <a:rPr b="1" lang="en" sz="1200"/>
              <a:t> Random Forest Model</a:t>
            </a:r>
            <a:endParaRPr b="1" sz="1200"/>
          </a:p>
          <a:p>
            <a:pPr indent="-304800" lvl="0" marL="457200" rtl="0" algn="l">
              <a:spcBef>
                <a:spcPts val="0"/>
              </a:spcBef>
              <a:spcAft>
                <a:spcPts val="0"/>
              </a:spcAft>
              <a:buSzPts val="1200"/>
              <a:buAutoNum type="arabicPeriod"/>
            </a:pPr>
            <a:r>
              <a:rPr b="1" lang="en" sz="1200"/>
              <a:t> Precision</a:t>
            </a:r>
            <a:endParaRPr b="1" sz="1200"/>
          </a:p>
          <a:p>
            <a:pPr indent="-304800" lvl="0" marL="457200" rtl="0" algn="l">
              <a:spcBef>
                <a:spcPts val="0"/>
              </a:spcBef>
              <a:spcAft>
                <a:spcPts val="0"/>
              </a:spcAft>
              <a:buSzPts val="1200"/>
              <a:buAutoNum type="arabicPeriod"/>
            </a:pPr>
            <a:r>
              <a:rPr b="1" lang="en" sz="1200"/>
              <a:t> Recall</a:t>
            </a:r>
            <a:endParaRPr b="1" sz="1200"/>
          </a:p>
          <a:p>
            <a:pPr indent="-304800" lvl="0" marL="457200" rtl="0" algn="l">
              <a:spcBef>
                <a:spcPts val="0"/>
              </a:spcBef>
              <a:spcAft>
                <a:spcPts val="0"/>
              </a:spcAft>
              <a:buSzPts val="1200"/>
              <a:buAutoNum type="arabicPeriod"/>
            </a:pPr>
            <a:r>
              <a:rPr b="1" lang="en" sz="1200"/>
              <a:t> F1-score</a:t>
            </a:r>
            <a:endParaRPr b="1" sz="1200"/>
          </a:p>
          <a:p>
            <a:pPr indent="-304800" lvl="0" marL="457200" rtl="0" algn="l">
              <a:spcBef>
                <a:spcPts val="0"/>
              </a:spcBef>
              <a:spcAft>
                <a:spcPts val="0"/>
              </a:spcAft>
              <a:buSzPts val="1200"/>
              <a:buAutoNum type="arabicPeriod"/>
            </a:pPr>
            <a:r>
              <a:rPr b="1" lang="en" sz="1200"/>
              <a:t> Support</a:t>
            </a:r>
            <a:endParaRPr b="1" sz="1200"/>
          </a:p>
          <a:p>
            <a:pPr indent="-304800" lvl="0" marL="457200" rtl="0" algn="l">
              <a:spcBef>
                <a:spcPts val="0"/>
              </a:spcBef>
              <a:spcAft>
                <a:spcPts val="0"/>
              </a:spcAft>
              <a:buSzPts val="1200"/>
              <a:buAutoNum type="arabicPeriod"/>
            </a:pPr>
            <a:r>
              <a:rPr b="1" lang="en" sz="1200"/>
              <a:t> Accuracy</a:t>
            </a:r>
            <a:endParaRPr b="1" sz="1200"/>
          </a:p>
          <a:p>
            <a:pPr indent="-304800" lvl="0" marL="457200" rtl="0" algn="l">
              <a:spcBef>
                <a:spcPts val="0"/>
              </a:spcBef>
              <a:spcAft>
                <a:spcPts val="0"/>
              </a:spcAft>
              <a:buSzPts val="1200"/>
              <a:buAutoNum type="arabicPeriod"/>
            </a:pPr>
            <a:r>
              <a:rPr b="1" lang="en" sz="1200"/>
              <a:t> Macro Avg</a:t>
            </a:r>
            <a:endParaRPr b="1" sz="1200"/>
          </a:p>
          <a:p>
            <a:pPr indent="-304800" lvl="0" marL="457200" rtl="0" algn="l">
              <a:spcBef>
                <a:spcPts val="0"/>
              </a:spcBef>
              <a:spcAft>
                <a:spcPts val="0"/>
              </a:spcAft>
              <a:buSzPts val="1200"/>
              <a:buAutoNum type="arabicPeriod"/>
            </a:pPr>
            <a:r>
              <a:rPr b="1" lang="en" sz="1200"/>
              <a:t> Weighted Avg</a:t>
            </a:r>
            <a:endParaRPr b="1" sz="1200"/>
          </a:p>
        </p:txBody>
      </p:sp>
      <p:sp>
        <p:nvSpPr>
          <p:cNvPr descr="Background pointer shape in timeline graphic" id="117" name="Google Shape;117;p17"/>
          <p:cNvSpPr/>
          <p:nvPr/>
        </p:nvSpPr>
        <p:spPr>
          <a:xfrm>
            <a:off x="6781813" y="2199000"/>
            <a:ext cx="2051100" cy="7455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18" name="Google Shape;118;p17"/>
          <p:cNvSpPr txBox="1"/>
          <p:nvPr>
            <p:ph idx="4294967295" type="body"/>
          </p:nvPr>
        </p:nvSpPr>
        <p:spPr>
          <a:xfrm>
            <a:off x="7111512" y="2336550"/>
            <a:ext cx="1315500" cy="4704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600">
                <a:solidFill>
                  <a:schemeClr val="lt1"/>
                </a:solidFill>
              </a:rPr>
              <a:t>Trading Results</a:t>
            </a:r>
            <a:endParaRPr b="1" sz="1600">
              <a:solidFill>
                <a:schemeClr val="lt1"/>
              </a:solidFill>
            </a:endParaRPr>
          </a:p>
        </p:txBody>
      </p:sp>
      <p:grpSp>
        <p:nvGrpSpPr>
          <p:cNvPr id="119" name="Google Shape;119;p17"/>
          <p:cNvGrpSpPr/>
          <p:nvPr/>
        </p:nvGrpSpPr>
        <p:grpSpPr>
          <a:xfrm>
            <a:off x="7669807" y="1610215"/>
            <a:ext cx="198900" cy="593656"/>
            <a:chOff x="3918084" y="1610215"/>
            <a:chExt cx="198900" cy="593656"/>
          </a:xfrm>
        </p:grpSpPr>
        <p:cxnSp>
          <p:nvCxnSpPr>
            <p:cNvPr id="120" name="Google Shape;120;p17"/>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121" name="Google Shape;121;p17"/>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7"/>
          <p:cNvSpPr txBox="1"/>
          <p:nvPr>
            <p:ph idx="4294967295" type="body"/>
          </p:nvPr>
        </p:nvSpPr>
        <p:spPr>
          <a:xfrm>
            <a:off x="6685979" y="385667"/>
            <a:ext cx="2242800" cy="9063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b="1" lang="en" sz="1200"/>
              <a:t>Portfolio Value</a:t>
            </a:r>
            <a:endParaRPr b="1" sz="1200"/>
          </a:p>
          <a:p>
            <a:pPr indent="-304800" lvl="0" marL="457200" rtl="0" algn="l">
              <a:spcBef>
                <a:spcPts val="0"/>
              </a:spcBef>
              <a:spcAft>
                <a:spcPts val="0"/>
              </a:spcAft>
              <a:buSzPts val="1200"/>
              <a:buChar char="●"/>
            </a:pPr>
            <a:r>
              <a:rPr b="1" lang="en" sz="1200"/>
              <a:t> </a:t>
            </a:r>
            <a:r>
              <a:rPr b="1" lang="en" sz="1200"/>
              <a:t>Portfolio</a:t>
            </a:r>
            <a:r>
              <a:rPr b="1" lang="en" sz="1200"/>
              <a:t> Profit</a:t>
            </a:r>
            <a:endParaRPr b="1" sz="1200"/>
          </a:p>
          <a:p>
            <a:pPr indent="-304800" lvl="0" marL="457200" rtl="0" algn="l">
              <a:spcBef>
                <a:spcPts val="0"/>
              </a:spcBef>
              <a:spcAft>
                <a:spcPts val="0"/>
              </a:spcAft>
              <a:buSzPts val="1200"/>
              <a:buChar char="●"/>
            </a:pPr>
            <a:r>
              <a:rPr b="1" lang="en" sz="1200"/>
              <a:t> Total Returns</a:t>
            </a:r>
            <a:endParaRPr b="1" sz="1200"/>
          </a:p>
          <a:p>
            <a:pPr indent="-304800" lvl="0" marL="457200" rtl="0" algn="l">
              <a:spcBef>
                <a:spcPts val="0"/>
              </a:spcBef>
              <a:spcAft>
                <a:spcPts val="0"/>
              </a:spcAft>
              <a:buSzPts val="1200"/>
              <a:buChar char="●"/>
            </a:pPr>
            <a:r>
              <a:rPr b="1" lang="en" sz="1200"/>
              <a:t>Annualized Returns</a:t>
            </a:r>
            <a:endParaRPr b="1" sz="1200"/>
          </a:p>
          <a:p>
            <a:pPr indent="-304800" lvl="0" marL="457200" rtl="0" algn="l">
              <a:spcBef>
                <a:spcPts val="0"/>
              </a:spcBef>
              <a:spcAft>
                <a:spcPts val="0"/>
              </a:spcAft>
              <a:buSzPts val="1200"/>
              <a:buChar char="●"/>
            </a:pPr>
            <a:r>
              <a:rPr b="1" lang="en" sz="1200"/>
              <a:t> Trade Win Rate</a:t>
            </a:r>
            <a:endParaRPr b="1"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8"/>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lnSpc>
                <a:spcPct val="150000"/>
              </a:lnSpc>
              <a:spcBef>
                <a:spcPts val="800"/>
              </a:spcBef>
              <a:spcAft>
                <a:spcPts val="0"/>
              </a:spcAft>
              <a:buNone/>
            </a:pPr>
            <a:r>
              <a:rPr lang="en" sz="1800">
                <a:solidFill>
                  <a:srgbClr val="2B2B2B"/>
                </a:solidFill>
                <a:latin typeface="Roboto"/>
                <a:ea typeface="Roboto"/>
                <a:cs typeface="Roboto"/>
                <a:sym typeface="Roboto"/>
              </a:rPr>
              <a:t>Executive Summary</a:t>
            </a:r>
            <a:endParaRPr sz="1800">
              <a:solidFill>
                <a:srgbClr val="2B2B2B"/>
              </a:solidFill>
              <a:latin typeface="Roboto"/>
              <a:ea typeface="Roboto"/>
              <a:cs typeface="Roboto"/>
              <a:sym typeface="Roboto"/>
            </a:endParaRPr>
          </a:p>
          <a:p>
            <a:pPr indent="0" lvl="0" marL="0" rtl="0" algn="l">
              <a:lnSpc>
                <a:spcPct val="150000"/>
              </a:lnSpc>
              <a:spcBef>
                <a:spcPts val="2700"/>
              </a:spcBef>
              <a:spcAft>
                <a:spcPts val="2700"/>
              </a:spcAft>
              <a:buNone/>
            </a:pPr>
            <a:r>
              <a:t/>
            </a:r>
            <a:endParaRPr sz="1800">
              <a:solidFill>
                <a:srgbClr val="2B2B2B"/>
              </a:solidFill>
              <a:latin typeface="Roboto"/>
              <a:ea typeface="Roboto"/>
              <a:cs typeface="Roboto"/>
              <a:sym typeface="Roboto"/>
            </a:endParaRPr>
          </a:p>
        </p:txBody>
      </p:sp>
      <p:sp>
        <p:nvSpPr>
          <p:cNvPr id="128" name="Google Shape;128;p18"/>
          <p:cNvSpPr txBox="1"/>
          <p:nvPr>
            <p:ph idx="1" type="body"/>
          </p:nvPr>
        </p:nvSpPr>
        <p:spPr>
          <a:xfrm>
            <a:off x="2400297" y="1602675"/>
            <a:ext cx="6321600" cy="30024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80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This project aims to develop a trading strategy that uses technical analysis and risk management to identify potentially undervalued stocks and generate buy signals. </a:t>
            </a:r>
            <a:endParaRPr sz="1500">
              <a:solidFill>
                <a:srgbClr val="374151"/>
              </a:solidFill>
              <a:highlight>
                <a:srgbClr val="F7F7F8"/>
              </a:highlight>
              <a:latin typeface="Roboto"/>
              <a:ea typeface="Roboto"/>
              <a:cs typeface="Roboto"/>
              <a:sym typeface="Roboto"/>
            </a:endParaRPr>
          </a:p>
          <a:p>
            <a:pPr indent="-323850" lvl="0" marL="457200" rtl="0" algn="l">
              <a:lnSpc>
                <a:spcPct val="150000"/>
              </a:lnSpc>
              <a:spcBef>
                <a:spcPts val="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The strategy employs Bollinger Bands and Relative Strength Index (RSI) as indicators to generate buy signals and Average True Range (ATR) to set a trailing stop loss. The objective is to evaluate the effectiveness of the trading strategy and to identify potential improvements with Machine Learning Models</a:t>
            </a:r>
            <a:endParaRPr sz="1500">
              <a:solidFill>
                <a:srgbClr val="374151"/>
              </a:solidFill>
              <a:highlight>
                <a:srgbClr val="F7F7F8"/>
              </a:highlight>
              <a:latin typeface="Roboto"/>
              <a:ea typeface="Roboto"/>
              <a:cs typeface="Roboto"/>
              <a:sym typeface="Roboto"/>
            </a:endParaRPr>
          </a:p>
          <a:p>
            <a:pPr indent="0" lvl="0" marL="457200" rtl="0" algn="l">
              <a:lnSpc>
                <a:spcPct val="150000"/>
              </a:lnSpc>
              <a:spcBef>
                <a:spcPts val="2700"/>
              </a:spcBef>
              <a:spcAft>
                <a:spcPts val="2700"/>
              </a:spcAft>
              <a:buNone/>
            </a:pPr>
            <a:r>
              <a:t/>
            </a:r>
            <a:endParaRPr sz="1500">
              <a:solidFill>
                <a:srgbClr val="374151"/>
              </a:solidFill>
              <a:highlight>
                <a:srgbClr val="F7F7F8"/>
              </a:highlight>
              <a:latin typeface="Roboto"/>
              <a:ea typeface="Roboto"/>
              <a:cs typeface="Roboto"/>
              <a:sym typeface="Roboto"/>
            </a:endParaRPr>
          </a:p>
        </p:txBody>
      </p:sp>
      <p:pic>
        <p:nvPicPr>
          <p:cNvPr id="129" name="Google Shape;129;p18"/>
          <p:cNvPicPr preferRelativeResize="0"/>
          <p:nvPr/>
        </p:nvPicPr>
        <p:blipFill>
          <a:blip r:embed="rId3">
            <a:alphaModFix/>
          </a:blip>
          <a:stretch>
            <a:fillRect/>
          </a:stretch>
        </p:blipFill>
        <p:spPr>
          <a:xfrm>
            <a:off x="160725" y="1805575"/>
            <a:ext cx="2450199" cy="24501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9"/>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lnSpc>
                <a:spcPct val="150000"/>
              </a:lnSpc>
              <a:spcBef>
                <a:spcPts val="800"/>
              </a:spcBef>
              <a:spcAft>
                <a:spcPts val="2700"/>
              </a:spcAft>
              <a:buNone/>
            </a:pPr>
            <a:r>
              <a:rPr lang="en" sz="1800">
                <a:solidFill>
                  <a:srgbClr val="2B2B2B"/>
                </a:solidFill>
                <a:latin typeface="Roboto"/>
                <a:ea typeface="Roboto"/>
                <a:cs typeface="Roboto"/>
                <a:sym typeface="Roboto"/>
              </a:rPr>
              <a:t>Trading Bot, Fintech, and Machine Learning.</a:t>
            </a:r>
            <a:endParaRPr sz="1800"/>
          </a:p>
        </p:txBody>
      </p:sp>
      <p:sp>
        <p:nvSpPr>
          <p:cNvPr id="135" name="Google Shape;135;p19"/>
          <p:cNvSpPr txBox="1"/>
          <p:nvPr>
            <p:ph idx="1" type="body"/>
          </p:nvPr>
        </p:nvSpPr>
        <p:spPr>
          <a:xfrm>
            <a:off x="2400297" y="1602675"/>
            <a:ext cx="6376800" cy="30024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This project relates to fintech and machine learning by leveraging technical analysis to develop a trading strategy and using machine learning algorithms to evaluate its effectiveness.</a:t>
            </a:r>
            <a:endParaRPr sz="1500">
              <a:solidFill>
                <a:srgbClr val="374151"/>
              </a:solidFill>
              <a:highlight>
                <a:srgbClr val="F7F7F8"/>
              </a:highlight>
              <a:latin typeface="Roboto"/>
              <a:ea typeface="Roboto"/>
              <a:cs typeface="Roboto"/>
              <a:sym typeface="Roboto"/>
            </a:endParaRPr>
          </a:p>
          <a:p>
            <a:pPr indent="-323850" lvl="0" marL="457200" rtl="0" algn="l">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The project uses Python programming language and several libraries to collect and analyze data and train models.</a:t>
            </a:r>
            <a:endParaRPr sz="1500">
              <a:solidFill>
                <a:srgbClr val="374151"/>
              </a:solidFill>
              <a:highlight>
                <a:srgbClr val="F7F7F8"/>
              </a:highlight>
              <a:latin typeface="Roboto"/>
              <a:ea typeface="Roboto"/>
              <a:cs typeface="Roboto"/>
              <a:sym typeface="Roboto"/>
            </a:endParaRPr>
          </a:p>
          <a:p>
            <a:pPr indent="-323850" lvl="0" marL="457200" rtl="0" algn="l">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The project uses two machine learning models, namely Logistic Regression and Random Forest, to evaluate the trading Strategy's effectiveness. In the context of this project, using both models allows for a comparison of their performance and can provide insights into the strengths and weaknesses of each model.</a:t>
            </a:r>
            <a:endParaRPr sz="1500">
              <a:solidFill>
                <a:srgbClr val="374151"/>
              </a:solidFill>
              <a:highlight>
                <a:srgbClr val="F7F7F8"/>
              </a:highlight>
              <a:latin typeface="Roboto"/>
              <a:ea typeface="Roboto"/>
              <a:cs typeface="Roboto"/>
              <a:sym typeface="Roboto"/>
            </a:endParaRPr>
          </a:p>
        </p:txBody>
      </p:sp>
      <p:pic>
        <p:nvPicPr>
          <p:cNvPr id="136" name="Google Shape;136;p19"/>
          <p:cNvPicPr preferRelativeResize="0"/>
          <p:nvPr/>
        </p:nvPicPr>
        <p:blipFill>
          <a:blip r:embed="rId3">
            <a:alphaModFix/>
          </a:blip>
          <a:stretch>
            <a:fillRect/>
          </a:stretch>
        </p:blipFill>
        <p:spPr>
          <a:xfrm>
            <a:off x="33350" y="1722225"/>
            <a:ext cx="2457574" cy="245757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3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0"/>
          <p:cNvSpPr txBox="1"/>
          <p:nvPr>
            <p:ph type="title"/>
          </p:nvPr>
        </p:nvSpPr>
        <p:spPr>
          <a:xfrm>
            <a:off x="2371900" y="58540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2B2B2B"/>
                </a:solidFill>
                <a:latin typeface="Roboto"/>
                <a:ea typeface="Roboto"/>
                <a:cs typeface="Roboto"/>
                <a:sym typeface="Roboto"/>
              </a:rPr>
              <a:t>Data Preparation</a:t>
            </a:r>
            <a:endParaRPr sz="1800">
              <a:solidFill>
                <a:srgbClr val="2B2B2B"/>
              </a:solidFill>
              <a:latin typeface="Roboto"/>
              <a:ea typeface="Roboto"/>
              <a:cs typeface="Roboto"/>
              <a:sym typeface="Roboto"/>
            </a:endParaRPr>
          </a:p>
          <a:p>
            <a:pPr indent="0" lvl="0" marL="0" rtl="0" algn="l">
              <a:spcBef>
                <a:spcPts val="0"/>
              </a:spcBef>
              <a:spcAft>
                <a:spcPts val="0"/>
              </a:spcAft>
              <a:buNone/>
            </a:pPr>
            <a:r>
              <a:t/>
            </a:r>
            <a:endParaRPr sz="1800">
              <a:solidFill>
                <a:srgbClr val="2B2B2B"/>
              </a:solidFill>
              <a:latin typeface="Roboto"/>
              <a:ea typeface="Roboto"/>
              <a:cs typeface="Roboto"/>
              <a:sym typeface="Roboto"/>
            </a:endParaRPr>
          </a:p>
        </p:txBody>
      </p:sp>
      <p:sp>
        <p:nvSpPr>
          <p:cNvPr id="142" name="Google Shape;142;p20"/>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374151"/>
              </a:buClr>
              <a:buSzPts val="1300"/>
              <a:buFont typeface="Roboto"/>
              <a:buChar char="●"/>
            </a:pPr>
            <a:r>
              <a:rPr lang="en" sz="1300"/>
              <a:t>The source of data for this project is the Alpaca API, which provides historical stock data for the specified ticker. We chose this data source because it is reliable and provides up-to-date data that can be used for trading purposes.</a:t>
            </a:r>
            <a:endParaRPr sz="1300"/>
          </a:p>
          <a:p>
            <a:pPr indent="-311150" lvl="0" marL="457200" rtl="0" algn="l">
              <a:spcBef>
                <a:spcPts val="0"/>
              </a:spcBef>
              <a:spcAft>
                <a:spcPts val="0"/>
              </a:spcAft>
              <a:buClr>
                <a:srgbClr val="374151"/>
              </a:buClr>
              <a:buSzPts val="1300"/>
              <a:buFont typeface="Roboto"/>
              <a:buChar char="●"/>
            </a:pPr>
            <a:r>
              <a:rPr lang="en" sz="1300"/>
              <a:t>Next, the necessary technical indicators (Bollinger Bands, RSI, and ATR) were calculated using the Finta library. These indicators were used to generate buy signals and set the trailing stop loss as part of the trading strategy.</a:t>
            </a:r>
            <a:endParaRPr sz="1300"/>
          </a:p>
          <a:p>
            <a:pPr indent="-311150" lvl="0" marL="457200" rtl="0" algn="l">
              <a:spcBef>
                <a:spcPts val="0"/>
              </a:spcBef>
              <a:spcAft>
                <a:spcPts val="0"/>
              </a:spcAft>
              <a:buClr>
                <a:srgbClr val="374151"/>
              </a:buClr>
              <a:buSzPts val="1300"/>
              <a:buFont typeface="Roboto"/>
              <a:buChar char="●"/>
            </a:pPr>
            <a:r>
              <a:rPr lang="en" sz="1300"/>
              <a:t>Finally, the data was split into training and testing sets using the train_test_split function from scikit-learn. The training set was used to fit the machine learning models (Logistic Regression and Random Forest), while the testing set was used to evaluate the performance of the models.</a:t>
            </a:r>
            <a:endParaRPr sz="1300"/>
          </a:p>
        </p:txBody>
      </p:sp>
      <p:pic>
        <p:nvPicPr>
          <p:cNvPr id="143" name="Google Shape;143;p20"/>
          <p:cNvPicPr preferRelativeResize="0"/>
          <p:nvPr/>
        </p:nvPicPr>
        <p:blipFill>
          <a:blip r:embed="rId3">
            <a:alphaModFix/>
          </a:blip>
          <a:stretch>
            <a:fillRect/>
          </a:stretch>
        </p:blipFill>
        <p:spPr>
          <a:xfrm>
            <a:off x="0" y="1648300"/>
            <a:ext cx="2585925" cy="2585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lnSpc>
                <a:spcPct val="150000"/>
              </a:lnSpc>
              <a:spcBef>
                <a:spcPts val="800"/>
              </a:spcBef>
              <a:spcAft>
                <a:spcPts val="0"/>
              </a:spcAft>
              <a:buNone/>
            </a:pPr>
            <a:r>
              <a:rPr lang="en"/>
              <a:t>DEMO!</a:t>
            </a:r>
            <a:endParaRPr/>
          </a:p>
          <a:p>
            <a:pPr indent="0" lvl="0" marL="0" rtl="0" algn="l">
              <a:lnSpc>
                <a:spcPct val="150000"/>
              </a:lnSpc>
              <a:spcBef>
                <a:spcPts val="1900"/>
              </a:spcBef>
              <a:spcAft>
                <a:spcPts val="1900"/>
              </a:spcAft>
              <a:buNone/>
            </a:pPr>
            <a:r>
              <a:t/>
            </a:r>
            <a:endParaRPr/>
          </a:p>
        </p:txBody>
      </p:sp>
      <p:sp>
        <p:nvSpPr>
          <p:cNvPr id="149" name="Google Shape;149;p21"/>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p>
            <a:pPr indent="0" lvl="0" marL="0" rtl="0" algn="l">
              <a:lnSpc>
                <a:spcPct val="150000"/>
              </a:lnSpc>
              <a:spcBef>
                <a:spcPts val="800"/>
              </a:spcBef>
              <a:spcAft>
                <a:spcPts val="0"/>
              </a:spcAft>
              <a:buNone/>
            </a:pPr>
            <a:r>
              <a:rPr lang="en" sz="1500">
                <a:solidFill>
                  <a:srgbClr val="2B2B2B"/>
                </a:solidFill>
                <a:latin typeface="Roboto"/>
                <a:ea typeface="Roboto"/>
                <a:cs typeface="Roboto"/>
                <a:sym typeface="Roboto"/>
              </a:rPr>
              <a:t>The approach that your group took to achieve the project goals.</a:t>
            </a:r>
            <a:endParaRPr sz="1500">
              <a:solidFill>
                <a:srgbClr val="2B2B2B"/>
              </a:solidFill>
              <a:latin typeface="Roboto"/>
              <a:ea typeface="Roboto"/>
              <a:cs typeface="Roboto"/>
              <a:sym typeface="Roboto"/>
            </a:endParaRPr>
          </a:p>
          <a:p>
            <a:pPr indent="-323850" lvl="1" marL="914400" rtl="0" algn="l">
              <a:lnSpc>
                <a:spcPct val="150000"/>
              </a:lnSpc>
              <a:spcBef>
                <a:spcPts val="270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Include any relevant code or demonstrations of the machine learning model.</a:t>
            </a:r>
            <a:endParaRPr sz="1500">
              <a:solidFill>
                <a:srgbClr val="2B2B2B"/>
              </a:solidFill>
              <a:latin typeface="Roboto"/>
              <a:ea typeface="Roboto"/>
              <a:cs typeface="Roboto"/>
              <a:sym typeface="Roboto"/>
            </a:endParaRPr>
          </a:p>
          <a:p>
            <a:pPr indent="-323850" lvl="1" marL="914400" rtl="0" algn="l">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Describe the techniques that you used to evaluate the performance of the model.</a:t>
            </a:r>
            <a:endParaRPr sz="1500">
              <a:solidFill>
                <a:srgbClr val="2B2B2B"/>
              </a:solidFill>
              <a:latin typeface="Roboto"/>
              <a:ea typeface="Roboto"/>
              <a:cs typeface="Roboto"/>
              <a:sym typeface="Roboto"/>
            </a:endParaRPr>
          </a:p>
          <a:p>
            <a:pPr indent="-323850" lvl="1" marL="914400" rtl="0" algn="l">
              <a:lnSpc>
                <a:spcPct val="150000"/>
              </a:lnSpc>
              <a:spcBef>
                <a:spcPts val="0"/>
              </a:spcBef>
              <a:spcAft>
                <a:spcPts val="0"/>
              </a:spcAft>
              <a:buClr>
                <a:srgbClr val="2B2B2B"/>
              </a:buClr>
              <a:buSzPts val="1500"/>
              <a:buFont typeface="Roboto"/>
              <a:buChar char="○"/>
            </a:pPr>
            <a:r>
              <a:rPr b="1" lang="en" sz="1500">
                <a:solidFill>
                  <a:srgbClr val="2B2B2B"/>
                </a:solidFill>
                <a:latin typeface="Roboto"/>
                <a:ea typeface="Roboto"/>
                <a:cs typeface="Roboto"/>
                <a:sym typeface="Roboto"/>
              </a:rPr>
              <a:t>Discuss any unanticipated insights or problems that arose and how you resolved them.</a:t>
            </a:r>
            <a:endParaRPr b="1" sz="1500">
              <a:solidFill>
                <a:srgbClr val="2B2B2B"/>
              </a:solidFill>
              <a:latin typeface="Roboto"/>
              <a:ea typeface="Roboto"/>
              <a:cs typeface="Roboto"/>
              <a:sym typeface="Roboto"/>
            </a:endParaRPr>
          </a:p>
          <a:p>
            <a:pPr indent="0" lvl="0" marL="0" rtl="0" algn="l">
              <a:spcBef>
                <a:spcPts val="4600"/>
              </a:spcBef>
              <a:spcAft>
                <a:spcPts val="1600"/>
              </a:spcAft>
              <a:buNone/>
            </a:pPr>
            <a:r>
              <a:t/>
            </a:r>
            <a:endParaRPr sz="1500">
              <a:solidFill>
                <a:srgbClr val="2B2B2B"/>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